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6" r:id="rId4"/>
    <p:sldId id="267" r:id="rId5"/>
    <p:sldId id="268" r:id="rId6"/>
    <p:sldId id="269" r:id="rId7"/>
    <p:sldId id="258" r:id="rId8"/>
    <p:sldId id="260" r:id="rId9"/>
    <p:sldId id="261" r:id="rId10"/>
    <p:sldId id="262" r:id="rId11"/>
    <p:sldId id="263" r:id="rId12"/>
    <p:sldId id="272" r:id="rId13"/>
    <p:sldId id="264" r:id="rId14"/>
    <p:sldId id="271" r:id="rId15"/>
    <p:sldId id="270" r:id="rId16"/>
    <p:sldId id="265" r:id="rId17"/>
  </p:sldIdLst>
  <p:sldSz cx="9144000" cy="5143500" type="screen16x9"/>
  <p:notesSz cx="5143500" cy="9144000"/>
  <p:embeddedFontLst>
    <p:embeddedFont>
      <p:font typeface="Barlow" panose="020B0604020202020204" charset="0"/>
      <p:regular r:id="rId19"/>
    </p:embeddedFont>
    <p:embeddedFont>
      <p:font typeface="Spline Sans Bold" panose="020B0604020202020204" charset="0"/>
      <p:regular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693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81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9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3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g"/><Relationship Id="rId5" Type="http://schemas.openxmlformats.org/officeDocument/2006/relationships/image" Target="../media/image6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hare/17PMSpfkaN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56.jpg"/><Relationship Id="rId4" Type="http://schemas.openxmlformats.org/officeDocument/2006/relationships/hyperlink" Target="https://www.instagram.com/molodizhna_rada_turya_remeta?igsh=eXZyaGxkNmFxa3U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jpg"/><Relationship Id="rId18" Type="http://schemas.openxmlformats.org/officeDocument/2006/relationships/image" Target="../media/image32.jpg"/><Relationship Id="rId3" Type="http://schemas.openxmlformats.org/officeDocument/2006/relationships/image" Target="../media/image21.png"/><Relationship Id="rId7" Type="http://schemas.openxmlformats.org/officeDocument/2006/relationships/image" Target="../media/image-6-7.svg"/><Relationship Id="rId12" Type="http://schemas.openxmlformats.org/officeDocument/2006/relationships/image" Target="../media/image26.jpg"/><Relationship Id="rId17" Type="http://schemas.openxmlformats.org/officeDocument/2006/relationships/image" Target="../media/image31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5.jpg"/><Relationship Id="rId15" Type="http://schemas.openxmlformats.org/officeDocument/2006/relationships/image" Target="../media/image29.jpg"/><Relationship Id="rId10" Type="http://schemas.openxmlformats.org/officeDocument/2006/relationships/image" Target="../media/image24.jpg"/><Relationship Id="rId9" Type="http://schemas.openxmlformats.org/officeDocument/2006/relationships/image" Target="../media/image23.jpg"/><Relationship Id="rId1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832009" y="162617"/>
            <a:ext cx="5290506" cy="16159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6000" b="1" dirty="0" smtClean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Публічний звіт</a:t>
            </a:r>
          </a:p>
        </p:txBody>
      </p:sp>
      <p:sp>
        <p:nvSpPr>
          <p:cNvPr id="4" name="Text 1"/>
          <p:cNvSpPr/>
          <p:nvPr/>
        </p:nvSpPr>
        <p:spPr>
          <a:xfrm>
            <a:off x="650525" y="4136657"/>
            <a:ext cx="5536312" cy="667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1350"/>
              </a:spcAft>
              <a:buNone/>
            </a:pPr>
            <a:r>
              <a:rPr lang="en-US" sz="2400" b="1" i="1" dirty="0">
                <a:solidFill>
                  <a:srgbClr val="FFC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Молодь, що об’єднує ідеї, ініціює дії та </a:t>
            </a:r>
            <a:r>
              <a:rPr lang="en-US" sz="2400" b="1" i="1" dirty="0" err="1">
                <a:solidFill>
                  <a:srgbClr val="FFC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змінює</a:t>
            </a:r>
            <a:r>
              <a:rPr lang="en-US" sz="2400" b="1" i="1" dirty="0">
                <a:solidFill>
                  <a:srgbClr val="FFC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громаду</a:t>
            </a:r>
            <a:endParaRPr lang="en-US" sz="2400" i="1" dirty="0">
              <a:solidFill>
                <a:srgbClr val="FFC000"/>
              </a:solidFill>
            </a:endParaRP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/>
          <a:srcRect l="23293" t="2700" r="25940" b="2079"/>
          <a:stretch/>
        </p:blipFill>
        <p:spPr>
          <a:xfrm>
            <a:off x="6567948" y="2381332"/>
            <a:ext cx="2553161" cy="2692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70" y="161286"/>
            <a:ext cx="1711039" cy="196107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0023" y="2002199"/>
            <a:ext cx="61065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Молодіжної ради </a:t>
            </a:r>
          </a:p>
          <a:p>
            <a:endParaRPr lang="uk-UA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uk-UA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Тур'є-Реметівській</a:t>
            </a:r>
            <a:r>
              <a:rPr lang="uk-U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сільській раді</a:t>
            </a:r>
          </a:p>
        </p:txBody>
      </p:sp>
      <p:sp>
        <p:nvSpPr>
          <p:cNvPr id="7" name="Text 0"/>
          <p:cNvSpPr/>
          <p:nvPr/>
        </p:nvSpPr>
        <p:spPr>
          <a:xfrm>
            <a:off x="5513429" y="1324246"/>
            <a:ext cx="4662197" cy="195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6000" b="1" dirty="0" smtClean="0">
                <a:solidFill>
                  <a:srgbClr val="00B0F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2026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22499" y="371056"/>
            <a:ext cx="230543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endParaRPr lang="uk-UA" sz="6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81262" y="33822"/>
            <a:ext cx="5115446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Патріотизм і підтримка ЗСУ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373627" y="585081"/>
            <a:ext cx="3244644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Єдність громади, благодійність і вдячність тим, хто боронить Україну.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556520" y="2241106"/>
            <a:ext cx="2283396" cy="19050"/>
          </a:xfrm>
          <a:prstGeom prst="rect">
            <a:avLst/>
          </a:prstGeom>
          <a:solidFill>
            <a:srgbClr val="16FFBB"/>
          </a:solidFill>
          <a:ln/>
        </p:spPr>
      </p:sp>
      <p:sp>
        <p:nvSpPr>
          <p:cNvPr id="6" name="Text 3"/>
          <p:cNvSpPr/>
          <p:nvPr/>
        </p:nvSpPr>
        <p:spPr>
          <a:xfrm>
            <a:off x="674507" y="1918934"/>
            <a:ext cx="1619994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День Незалежності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3935313" y="2325886"/>
            <a:ext cx="2283396" cy="896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32949" y="1371247"/>
            <a:ext cx="2283396" cy="19050"/>
          </a:xfrm>
          <a:prstGeom prst="rect">
            <a:avLst/>
          </a:prstGeom>
          <a:solidFill>
            <a:srgbClr val="29DDDA"/>
          </a:solidFill>
          <a:ln/>
        </p:spPr>
      </p:sp>
      <p:sp>
        <p:nvSpPr>
          <p:cNvPr id="10" name="Text 6"/>
          <p:cNvSpPr/>
          <p:nvPr/>
        </p:nvSpPr>
        <p:spPr>
          <a:xfrm>
            <a:off x="6619762" y="978936"/>
            <a:ext cx="1607344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Кубок Захисника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6354291" y="2325886"/>
            <a:ext cx="2283396" cy="6726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3825645" y="1631030"/>
            <a:ext cx="1983706" cy="45719"/>
          </a:xfrm>
          <a:prstGeom prst="rect">
            <a:avLst/>
          </a:prstGeom>
          <a:solidFill>
            <a:srgbClr val="37A7E7"/>
          </a:solidFill>
          <a:ln/>
        </p:spPr>
      </p:sp>
      <p:sp>
        <p:nvSpPr>
          <p:cNvPr id="14" name="Text 9"/>
          <p:cNvSpPr/>
          <p:nvPr/>
        </p:nvSpPr>
        <p:spPr>
          <a:xfrm>
            <a:off x="3846824" y="1280313"/>
            <a:ext cx="1607344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Різдвяна зіронька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43" y="1755855"/>
            <a:ext cx="3251619" cy="21672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3" y="2381410"/>
            <a:ext cx="2055548" cy="1541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28" y="2998515"/>
            <a:ext cx="2203217" cy="2259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762" y="3086667"/>
            <a:ext cx="2777609" cy="20832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  <a:softEdge rad="63500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02" y="1398143"/>
            <a:ext cx="2622045" cy="19665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50" y="3364677"/>
            <a:ext cx="2780041" cy="1853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2"/>
          <p:cNvSpPr/>
          <p:nvPr/>
        </p:nvSpPr>
        <p:spPr>
          <a:xfrm>
            <a:off x="3119686" y="3015979"/>
            <a:ext cx="2977897" cy="2170623"/>
          </a:xfrm>
          <a:prstGeom prst="roundRect">
            <a:avLst>
              <a:gd name="adj" fmla="val 6431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16FFBB"/>
            </a:solidFill>
            <a:prstDash val="solid"/>
          </a:ln>
        </p:spPr>
      </p:sp>
      <p:sp>
        <p:nvSpPr>
          <p:cNvPr id="23" name="Shape 2"/>
          <p:cNvSpPr/>
          <p:nvPr/>
        </p:nvSpPr>
        <p:spPr>
          <a:xfrm>
            <a:off x="5573910" y="1219904"/>
            <a:ext cx="2863405" cy="1778935"/>
          </a:xfrm>
          <a:prstGeom prst="roundRect">
            <a:avLst>
              <a:gd name="adj" fmla="val 6431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16FFBB"/>
            </a:solidFill>
            <a:prstDash val="solid"/>
          </a:ln>
        </p:spPr>
      </p:sp>
      <p:sp>
        <p:nvSpPr>
          <p:cNvPr id="3" name="Text 0"/>
          <p:cNvSpPr/>
          <p:nvPr/>
        </p:nvSpPr>
        <p:spPr>
          <a:xfrm>
            <a:off x="382041" y="61130"/>
            <a:ext cx="5191869" cy="388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Форуми, дебати та адвокація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194323" y="61130"/>
            <a:ext cx="2848025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Молодіжна рада активно представляє інтереси громади на регіональному та всеукраїнському рівнях, беручи участь у зборах Молодіжної ради при Закарпатській ОВА.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366359" y="591666"/>
            <a:ext cx="2081873" cy="2229742"/>
          </a:xfrm>
          <a:prstGeom prst="roundRect">
            <a:avLst>
              <a:gd name="adj" fmla="val 6431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16FF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53089" y="601800"/>
            <a:ext cx="76200" cy="2219608"/>
          </a:xfrm>
          <a:prstGeom prst="roundRect">
            <a:avLst>
              <a:gd name="adj" fmla="val 275273"/>
            </a:avLst>
          </a:prstGeom>
          <a:solidFill>
            <a:srgbClr val="16FFBB"/>
          </a:solidFill>
          <a:ln/>
        </p:spPr>
      </p:sp>
      <p:sp>
        <p:nvSpPr>
          <p:cNvPr id="7" name="Text 4"/>
          <p:cNvSpPr/>
          <p:nvPr/>
        </p:nvSpPr>
        <p:spPr>
          <a:xfrm>
            <a:off x="508471" y="680925"/>
            <a:ext cx="1553766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Голос молоді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2794099" y="635761"/>
            <a:ext cx="2657484" cy="2163674"/>
          </a:xfrm>
          <a:prstGeom prst="roundRect">
            <a:avLst>
              <a:gd name="adj" fmla="val 6431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29DDD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2755999" y="753421"/>
            <a:ext cx="76200" cy="1747277"/>
          </a:xfrm>
          <a:prstGeom prst="roundRect">
            <a:avLst>
              <a:gd name="adj" fmla="val 275273"/>
            </a:avLst>
          </a:prstGeom>
          <a:solidFill>
            <a:srgbClr val="29DDDA"/>
          </a:solidFill>
          <a:ln/>
        </p:spPr>
      </p:sp>
      <p:sp>
        <p:nvSpPr>
          <p:cNvPr id="11" name="Text 8"/>
          <p:cNvSpPr/>
          <p:nvPr/>
        </p:nvSpPr>
        <p:spPr>
          <a:xfrm>
            <a:off x="2686493" y="701342"/>
            <a:ext cx="2605190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Лідери змін Закарпаття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305316" y="3096033"/>
            <a:ext cx="2304678" cy="1936275"/>
          </a:xfrm>
          <a:prstGeom prst="roundRect">
            <a:avLst>
              <a:gd name="adj" fmla="val 6347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37A7E7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21469" y="3111698"/>
            <a:ext cx="107819" cy="1920610"/>
          </a:xfrm>
          <a:prstGeom prst="roundRect">
            <a:avLst>
              <a:gd name="adj" fmla="val 275273"/>
            </a:avLst>
          </a:prstGeom>
          <a:solidFill>
            <a:srgbClr val="37A7E7"/>
          </a:solidFill>
          <a:ln/>
        </p:spPr>
      </p:sp>
      <p:sp>
        <p:nvSpPr>
          <p:cNvPr id="15" name="Text 12"/>
          <p:cNvSpPr/>
          <p:nvPr/>
        </p:nvSpPr>
        <p:spPr>
          <a:xfrm>
            <a:off x="705445" y="3208808"/>
            <a:ext cx="1553766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Молодь вирішує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705445" y="3734991"/>
            <a:ext cx="1929780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607276" y="3096033"/>
            <a:ext cx="2435071" cy="1977412"/>
          </a:xfrm>
          <a:prstGeom prst="roundRect">
            <a:avLst>
              <a:gd name="adj" fmla="val 6347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091231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620373" y="3111698"/>
            <a:ext cx="76200" cy="1920610"/>
          </a:xfrm>
          <a:prstGeom prst="roundRect">
            <a:avLst>
              <a:gd name="adj" fmla="val 275273"/>
            </a:avLst>
          </a:prstGeom>
          <a:solidFill>
            <a:srgbClr val="091231"/>
          </a:solidFill>
          <a:ln/>
        </p:spPr>
      </p:sp>
      <p:sp>
        <p:nvSpPr>
          <p:cNvPr id="19" name="Text 16"/>
          <p:cNvSpPr/>
          <p:nvPr/>
        </p:nvSpPr>
        <p:spPr>
          <a:xfrm>
            <a:off x="7276917" y="3111698"/>
            <a:ext cx="1553766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Ромська</a:t>
            </a:r>
            <a:r>
              <a:rPr lang="en-US" sz="1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стійкість</a:t>
            </a:r>
            <a:endParaRPr lang="en-US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50"/>
          <a:stretch/>
        </p:blipFill>
        <p:spPr>
          <a:xfrm>
            <a:off x="2920827" y="905089"/>
            <a:ext cx="2304752" cy="1894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80"/>
          <a:stretch/>
        </p:blipFill>
        <p:spPr>
          <a:xfrm>
            <a:off x="511107" y="905089"/>
            <a:ext cx="1832583" cy="1798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9" t="19689" r="2549" b="10155"/>
          <a:stretch/>
        </p:blipFill>
        <p:spPr>
          <a:xfrm>
            <a:off x="6378670" y="1219904"/>
            <a:ext cx="1901782" cy="1778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 4"/>
          <p:cNvSpPr/>
          <p:nvPr/>
        </p:nvSpPr>
        <p:spPr>
          <a:xfrm>
            <a:off x="5559189" y="1535896"/>
            <a:ext cx="895716" cy="1085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1400" b="1" dirty="0" smtClean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Кава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uk-UA" sz="1400" b="1" dirty="0" smtClean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без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uk-UA" sz="1400" b="1" dirty="0" smtClean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краваток</a:t>
            </a:r>
            <a:endParaRPr lang="en-US" sz="14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891" y="3448540"/>
            <a:ext cx="2383874" cy="1787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49" b="10631"/>
          <a:stretch/>
        </p:blipFill>
        <p:spPr>
          <a:xfrm>
            <a:off x="618660" y="3403029"/>
            <a:ext cx="1727336" cy="1704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455" y="3576697"/>
            <a:ext cx="2271027" cy="1703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Прямоугольник 30"/>
          <p:cNvSpPr/>
          <p:nvPr/>
        </p:nvSpPr>
        <p:spPr>
          <a:xfrm>
            <a:off x="2450032" y="2975670"/>
            <a:ext cx="4572000" cy="6161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7000"/>
              </a:lnSpc>
            </a:pPr>
            <a:r>
              <a:rPr lang="uk-UA" sz="1400" b="1" dirty="0" err="1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У</a:t>
            </a:r>
            <a:r>
              <a:rPr lang="en-US" sz="1400" b="1" dirty="0" err="1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часть</a:t>
            </a:r>
            <a:r>
              <a:rPr lang="en-US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у </a:t>
            </a:r>
            <a:r>
              <a:rPr lang="en-US" sz="1400" b="1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зборах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uk-UA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МР</a:t>
            </a:r>
          </a:p>
          <a:p>
            <a:pPr algn="ctr">
              <a:lnSpc>
                <a:spcPct val="127000"/>
              </a:lnSpc>
            </a:pPr>
            <a:r>
              <a:rPr lang="en-US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b="1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при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b="1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Закарпатській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ОВА.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"/>
          <p:cNvSpPr/>
          <p:nvPr/>
        </p:nvSpPr>
        <p:spPr>
          <a:xfrm>
            <a:off x="4542503" y="1445206"/>
            <a:ext cx="4601496" cy="3662738"/>
          </a:xfrm>
          <a:prstGeom prst="roundRect">
            <a:avLst>
              <a:gd name="adj" fmla="val 6431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29DDDA"/>
            </a:solidFill>
            <a:prstDash val="solid"/>
          </a:ln>
        </p:spPr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t="12716" r="43621" b="15624"/>
          <a:stretch/>
        </p:blipFill>
        <p:spPr>
          <a:xfrm>
            <a:off x="5478656" y="2153033"/>
            <a:ext cx="2729189" cy="1871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0"/>
          <p:cNvSpPr/>
          <p:nvPr/>
        </p:nvSpPr>
        <p:spPr>
          <a:xfrm>
            <a:off x="382041" y="61130"/>
            <a:ext cx="5191869" cy="388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Форуми, дебати та адвокація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145160" y="146248"/>
            <a:ext cx="2848025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7000"/>
              </a:lnSpc>
              <a:buNone/>
            </a:pPr>
            <a:r>
              <a:rPr lang="uk-UA" sz="1400" dirty="0" smtClean="0">
                <a:solidFill>
                  <a:srgbClr val="E0E4E6"/>
                </a:solidFill>
                <a:latin typeface="Arial Narrow" panose="020B0606020202030204" pitchFamily="34" charset="0"/>
                <a:ea typeface="Barlow" pitchFamily="34" charset="-122"/>
                <a:cs typeface="Arial" panose="020B0604020202020204" pitchFamily="34" charset="0"/>
              </a:rPr>
              <a:t>Участь у форумах відкриває нові можливості для навчання, співпраці, обміну досвідом та розвитку молодіжних ініціатив у громаді.</a:t>
            </a:r>
            <a:endParaRPr lang="en-US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66359" y="591665"/>
            <a:ext cx="3951860" cy="4108153"/>
          </a:xfrm>
          <a:prstGeom prst="roundRect">
            <a:avLst>
              <a:gd name="adj" fmla="val 6431"/>
            </a:avLst>
          </a:prstGeom>
          <a:solidFill>
            <a:srgbClr val="0A081B">
              <a:alpha val="75000"/>
            </a:srgbClr>
          </a:solidFill>
          <a:ln w="19050">
            <a:solidFill>
              <a:srgbClr val="16FF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53089" y="601799"/>
            <a:ext cx="227308" cy="4019361"/>
          </a:xfrm>
          <a:prstGeom prst="roundRect">
            <a:avLst>
              <a:gd name="adj" fmla="val 275273"/>
            </a:avLst>
          </a:prstGeom>
          <a:solidFill>
            <a:srgbClr val="16FFBB"/>
          </a:solidFill>
          <a:ln/>
        </p:spPr>
      </p:sp>
      <p:sp>
        <p:nvSpPr>
          <p:cNvPr id="7" name="Text 4"/>
          <p:cNvSpPr/>
          <p:nvPr/>
        </p:nvSpPr>
        <p:spPr>
          <a:xfrm>
            <a:off x="1565406" y="798451"/>
            <a:ext cx="1553766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666165" y="1558641"/>
            <a:ext cx="140336" cy="3473667"/>
          </a:xfrm>
          <a:prstGeom prst="roundRect">
            <a:avLst>
              <a:gd name="adj" fmla="val 275273"/>
            </a:avLst>
          </a:prstGeom>
          <a:solidFill>
            <a:srgbClr val="29DDDA"/>
          </a:solidFill>
          <a:ln/>
        </p:spPr>
      </p:sp>
      <p:sp>
        <p:nvSpPr>
          <p:cNvPr id="11" name="Text 8"/>
          <p:cNvSpPr/>
          <p:nvPr/>
        </p:nvSpPr>
        <p:spPr>
          <a:xfrm>
            <a:off x="875071" y="626524"/>
            <a:ext cx="3078605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4000"/>
              </a:lnSpc>
            </a:pPr>
            <a:r>
              <a:rPr lang="ru-RU" sz="1400" b="1" dirty="0" smtClean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Форум </a:t>
            </a:r>
            <a:r>
              <a:rPr lang="ru-RU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«</a:t>
            </a:r>
            <a:r>
              <a:rPr lang="ru-RU" sz="1400" b="1" dirty="0" err="1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Освіта</a:t>
            </a:r>
            <a:r>
              <a:rPr lang="ru-RU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ru-RU" sz="1400" b="1" dirty="0" err="1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Закарпаття</a:t>
            </a:r>
            <a:r>
              <a:rPr lang="ru-RU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: </a:t>
            </a:r>
            <a:r>
              <a:rPr lang="ru-RU" sz="1400" b="1" dirty="0" err="1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стратегія</a:t>
            </a:r>
            <a:r>
              <a:rPr lang="ru-RU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ru-RU" sz="1400" b="1" dirty="0" err="1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держави</a:t>
            </a:r>
            <a:r>
              <a:rPr lang="ru-RU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і </a:t>
            </a:r>
            <a:r>
              <a:rPr lang="ru-RU" sz="1400" b="1" dirty="0" err="1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реалії</a:t>
            </a:r>
            <a:r>
              <a:rPr lang="ru-RU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громад»</a:t>
            </a:r>
            <a:r>
              <a:rPr lang="en-US" sz="14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	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705445" y="3734991"/>
            <a:ext cx="1929780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endParaRPr lang="en-US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21983" y="1500012"/>
            <a:ext cx="3897732" cy="593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XII </a:t>
            </a:r>
            <a:r>
              <a:rPr lang="uk-UA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ВСЕУКРАЇНСЬКИЙ ФОРУМ ВЗАЄМОДІЇ ТА РОЗВИТКУ</a:t>
            </a:r>
            <a:endParaRPr lang="en-US" sz="16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52" y="1282929"/>
            <a:ext cx="2264197" cy="1623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3" b="16381"/>
          <a:stretch/>
        </p:blipFill>
        <p:spPr>
          <a:xfrm>
            <a:off x="642514" y="3048750"/>
            <a:ext cx="3613588" cy="14237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3" t="15511" b="7374"/>
          <a:stretch/>
        </p:blipFill>
        <p:spPr>
          <a:xfrm>
            <a:off x="5030785" y="3368614"/>
            <a:ext cx="4011563" cy="1721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427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94740" y="27400"/>
            <a:ext cx="3540919" cy="274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Туризм, розвиток та плани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5642818" y="962174"/>
            <a:ext cx="1965275" cy="907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736183" y="565821"/>
            <a:ext cx="1830512" cy="142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🌸</a:t>
            </a:r>
            <a:r>
              <a:rPr lang="en-US" sz="8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14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Долина</a:t>
            </a:r>
            <a:r>
              <a:rPr lang="en-US" sz="8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14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підсніжників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300901" y="3118146"/>
            <a:ext cx="1416627" cy="154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400" b="1" dirty="0" smtClean="0">
                <a:solidFill>
                  <a:schemeClr val="bg1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Гранти від УМФ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2948780" y="2127181"/>
            <a:ext cx="1965275" cy="6485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endParaRPr lang="en-US" sz="7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15" y="3287986"/>
            <a:ext cx="2588872" cy="172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299" y="3407347"/>
            <a:ext cx="2743701" cy="1736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299" y="898197"/>
            <a:ext cx="2502281" cy="1667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069431" y="779819"/>
            <a:ext cx="1096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Erasmus+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200" y="3213132"/>
            <a:ext cx="2573823" cy="1930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 5"/>
          <p:cNvSpPr/>
          <p:nvPr/>
        </p:nvSpPr>
        <p:spPr>
          <a:xfrm>
            <a:off x="6980903" y="3040808"/>
            <a:ext cx="1709141" cy="3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400" b="1" dirty="0" smtClean="0">
                <a:solidFill>
                  <a:schemeClr val="bg1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Співпраця з владою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 5"/>
          <p:cNvSpPr/>
          <p:nvPr/>
        </p:nvSpPr>
        <p:spPr>
          <a:xfrm>
            <a:off x="4553990" y="2954505"/>
            <a:ext cx="1416627" cy="154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1400" b="1" dirty="0" smtClean="0">
                <a:solidFill>
                  <a:schemeClr val="bg1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Збори МР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0" b="27551"/>
          <a:stretch/>
        </p:blipFill>
        <p:spPr>
          <a:xfrm>
            <a:off x="633423" y="1110798"/>
            <a:ext cx="2315357" cy="1959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85" y="1039953"/>
            <a:ext cx="2433532" cy="1825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3703756" y="779476"/>
            <a:ext cx="2100190" cy="306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4000"/>
              </a:lnSpc>
            </a:pPr>
            <a:r>
              <a:rPr lang="uk-UA" sz="1400" b="1" dirty="0" smtClean="0">
                <a:solidFill>
                  <a:schemeClr val="bg1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Туристичні маршрути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8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"/>
          <p:cNvSpPr/>
          <p:nvPr/>
        </p:nvSpPr>
        <p:spPr>
          <a:xfrm>
            <a:off x="2857500" y="1092548"/>
            <a:ext cx="2790334" cy="1832000"/>
          </a:xfrm>
          <a:prstGeom prst="rect">
            <a:avLst/>
          </a:prstGeom>
          <a:solidFill>
            <a:srgbClr val="0A081B"/>
          </a:solidFill>
          <a:ln/>
        </p:spPr>
      </p:sp>
      <p:sp>
        <p:nvSpPr>
          <p:cNvPr id="3" name="Text 0"/>
          <p:cNvSpPr/>
          <p:nvPr/>
        </p:nvSpPr>
        <p:spPr>
          <a:xfrm>
            <a:off x="367642" y="83791"/>
            <a:ext cx="3902497" cy="381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3200" b="1" dirty="0" smtClean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Контактна інформація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328159" y="571203"/>
            <a:ext cx="4753124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Молодь творить зміни тоді, коли діє разом.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480937" y="1539925"/>
            <a:ext cx="5703553" cy="2078832"/>
          </a:xfrm>
          <a:prstGeom prst="roundRect">
            <a:avLst>
              <a:gd name="adj" fmla="val 8759"/>
            </a:avLst>
          </a:prstGeom>
          <a:solidFill>
            <a:srgbClr val="0A081B"/>
          </a:solidFill>
          <a:ln w="14288">
            <a:solidFill>
              <a:srgbClr val="16FF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5742" y="1060254"/>
            <a:ext cx="2800395" cy="1864294"/>
          </a:xfrm>
          <a:prstGeom prst="roundRect">
            <a:avLst>
              <a:gd name="adj" fmla="val 15043"/>
            </a:avLst>
          </a:prstGeom>
          <a:solidFill>
            <a:srgbClr val="0A081B"/>
          </a:solidFill>
          <a:ln/>
        </p:spPr>
      </p:sp>
      <p:sp>
        <p:nvSpPr>
          <p:cNvPr id="7" name="Text 4"/>
          <p:cNvSpPr/>
          <p:nvPr/>
        </p:nvSpPr>
        <p:spPr>
          <a:xfrm>
            <a:off x="721369" y="1125365"/>
            <a:ext cx="1686297" cy="19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📱</a:t>
            </a: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16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Слідкуйте за нами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5742" y="1371294"/>
            <a:ext cx="3037263" cy="14349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6000"/>
              </a:lnSpc>
            </a:pPr>
            <a:r>
              <a:rPr lang="en-US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Facebook</a:t>
            </a:r>
            <a:r>
              <a:rPr lang="uk-UA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:</a:t>
            </a:r>
          </a:p>
          <a:p>
            <a:pPr algn="ctr">
              <a:lnSpc>
                <a:spcPct val="126000"/>
              </a:lnSpc>
            </a:pPr>
            <a:r>
              <a:rPr lang="en-US" sz="10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  <a:hlinkClick r:id="rId3"/>
              </a:rPr>
              <a:t>https://www.facebook.com/share/17PMSpfkaN</a:t>
            </a:r>
            <a:r>
              <a:rPr lang="en-US" sz="105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  <a:hlinkClick r:id="rId3"/>
              </a:rPr>
              <a:t>/</a:t>
            </a:r>
            <a:endParaRPr lang="uk-UA" sz="1050" b="1" dirty="0" smtClean="0">
              <a:solidFill>
                <a:srgbClr val="E0E4E6"/>
              </a:solidFill>
              <a:latin typeface="Barlow" pitchFamily="34" charset="0"/>
              <a:ea typeface="Barlow" pitchFamily="34" charset="-122"/>
              <a:cs typeface="Barlow" pitchFamily="34" charset="-120"/>
            </a:endParaRPr>
          </a:p>
          <a:p>
            <a:pPr algn="ctr">
              <a:lnSpc>
                <a:spcPct val="126000"/>
              </a:lnSpc>
            </a:pPr>
            <a:r>
              <a:rPr lang="en-US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Instagram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: </a:t>
            </a:r>
            <a:r>
              <a:rPr lang="en-US" sz="12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  <a:hlinkClick r:id="rId4"/>
              </a:rPr>
              <a:t>https://</a:t>
            </a:r>
            <a:r>
              <a:rPr lang="en-US" sz="12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  <a:hlinkClick r:id="rId4"/>
              </a:rPr>
              <a:t>www.instagram.com/molodizhna_rada_turya_remeta?igsh=eXZyaGxkNmFxa3Uz</a:t>
            </a:r>
            <a:endParaRPr lang="uk-UA" sz="1200" b="1" dirty="0" smtClean="0">
              <a:solidFill>
                <a:srgbClr val="E0E4E6"/>
              </a:solidFill>
              <a:latin typeface="Barlow" pitchFamily="34" charset="0"/>
              <a:ea typeface="Barlow" pitchFamily="34" charset="-122"/>
              <a:cs typeface="Barlow" pitchFamily="34" charset="-120"/>
            </a:endParaRPr>
          </a:p>
          <a:p>
            <a:pPr algn="ctr">
              <a:lnSpc>
                <a:spcPct val="126000"/>
              </a:lnSpc>
            </a:pP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 flipH="1">
            <a:off x="3152055" y="1501378"/>
            <a:ext cx="123550" cy="1370335"/>
          </a:xfrm>
          <a:prstGeom prst="roundRect">
            <a:avLst>
              <a:gd name="adj" fmla="val 1082109"/>
            </a:avLst>
          </a:prstGeom>
          <a:solidFill>
            <a:srgbClr val="0FC3C0"/>
          </a:solidFill>
          <a:ln/>
        </p:spPr>
      </p:sp>
      <p:sp>
        <p:nvSpPr>
          <p:cNvPr id="11" name="Text 8"/>
          <p:cNvSpPr/>
          <p:nvPr/>
        </p:nvSpPr>
        <p:spPr>
          <a:xfrm>
            <a:off x="3152055" y="1237470"/>
            <a:ext cx="1634728" cy="19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📞</a:t>
            </a: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16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Зв'яжіться з нами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3353410" y="1671417"/>
            <a:ext cx="2087538" cy="8313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00B0F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Голова: 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Рябець Діана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— 0663084440</a:t>
            </a:r>
            <a:endParaRPr lang="en-US" sz="140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00B0F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Заступник: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Гапак Роман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— 0662989029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95226" y="2924547"/>
            <a:ext cx="4724549" cy="872219"/>
          </a:xfrm>
          <a:prstGeom prst="rect">
            <a:avLst/>
          </a:prstGeom>
          <a:solidFill>
            <a:srgbClr val="0A081B"/>
          </a:solidFill>
          <a:ln/>
        </p:spPr>
      </p:sp>
      <p:sp>
        <p:nvSpPr>
          <p:cNvPr id="14" name="Shape 11"/>
          <p:cNvSpPr/>
          <p:nvPr/>
        </p:nvSpPr>
        <p:spPr>
          <a:xfrm>
            <a:off x="495226" y="3238713"/>
            <a:ext cx="4724549" cy="19050"/>
          </a:xfrm>
          <a:prstGeom prst="roundRect">
            <a:avLst>
              <a:gd name="adj" fmla="val 1082109"/>
            </a:avLst>
          </a:prstGeom>
          <a:solidFill>
            <a:srgbClr val="1D8DCD"/>
          </a:solidFill>
          <a:ln/>
        </p:spPr>
      </p:sp>
      <p:sp>
        <p:nvSpPr>
          <p:cNvPr id="15" name="Text 12"/>
          <p:cNvSpPr/>
          <p:nvPr/>
        </p:nvSpPr>
        <p:spPr>
          <a:xfrm>
            <a:off x="632594" y="3061915"/>
            <a:ext cx="1526977" cy="19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uk-UA" sz="1200" dirty="0" smtClean="0"/>
              <a:t>️</a:t>
            </a:r>
            <a:endParaRPr lang="en-US" sz="1200" dirty="0">
              <a:solidFill>
                <a:srgbClr val="FFC00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164076" y="3818319"/>
            <a:ext cx="3238605" cy="805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6000"/>
              </a:lnSpc>
            </a:pPr>
            <a:r>
              <a:rPr lang="uk-UA" sz="1600" b="1" dirty="0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Закарпатська обл., Ужгородський р-н, </a:t>
            </a:r>
          </a:p>
          <a:p>
            <a:pPr marL="0" indent="0" algn="ctr">
              <a:lnSpc>
                <a:spcPct val="126000"/>
              </a:lnSpc>
              <a:buNone/>
            </a:pPr>
            <a:r>
              <a:rPr lang="uk-UA" sz="1600" b="1" dirty="0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с. </a:t>
            </a:r>
            <a:r>
              <a:rPr lang="uk-UA" sz="1600" b="1" dirty="0" err="1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Тур’ї-Ремети</a:t>
            </a:r>
            <a:r>
              <a:rPr lang="uk-UA" sz="1600" b="1" dirty="0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, </a:t>
            </a:r>
            <a:r>
              <a:rPr lang="uk-UA" sz="1600" b="1" dirty="0" err="1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вул</a:t>
            </a:r>
            <a:r>
              <a:rPr lang="en-US" sz="1600" b="1" dirty="0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.</a:t>
            </a:r>
            <a:r>
              <a:rPr lang="uk-UA" sz="1600" b="1" dirty="0" smtClean="0">
                <a:solidFill>
                  <a:srgbClr val="00B0F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Народна, 1А</a:t>
            </a:r>
            <a:endParaRPr lang="en-US" sz="1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529781" y="3795069"/>
            <a:ext cx="3727146" cy="828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600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Молодіжна рада при Тур'є-Реметівській сільській раді — це простір, де молодь не чекає змін, а </a:t>
            </a:r>
            <a:r>
              <a:rPr lang="en-US" sz="1600" b="1" dirty="0">
                <a:solidFill>
                  <a:srgbClr val="FFFF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створює їх</a:t>
            </a:r>
            <a:r>
              <a:rPr lang="en-US" sz="1600" dirty="0">
                <a:solidFill>
                  <a:srgbClr val="FFFF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.</a:t>
            </a:r>
            <a:endParaRPr lang="en-US" sz="1600" dirty="0">
              <a:solidFill>
                <a:srgbClr val="FFFF0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169" y="352559"/>
            <a:ext cx="2297637" cy="229763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78302" y="2874389"/>
            <a:ext cx="3456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✉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mradatremeta25@gmail.com</a:t>
            </a:r>
            <a:endParaRPr lang="uk-UA" dirty="0"/>
          </a:p>
        </p:txBody>
      </p:sp>
      <p:pic>
        <p:nvPicPr>
          <p:cNvPr id="21" name="Объект 5"/>
          <p:cNvPicPr>
            <a:picLocks noChangeAspect="1"/>
          </p:cNvPicPr>
          <p:nvPr/>
        </p:nvPicPr>
        <p:blipFill rotWithShape="1">
          <a:blip r:embed="rId6"/>
          <a:srcRect l="23293" t="2700" r="25940" b="2079"/>
          <a:stretch/>
        </p:blipFill>
        <p:spPr>
          <a:xfrm>
            <a:off x="7384027" y="3287529"/>
            <a:ext cx="1759974" cy="185597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06807" y="3252787"/>
            <a:ext cx="4074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https://t-remeta.gov.ua/molodizhna-rada</a:t>
            </a:r>
            <a:endParaRPr lang="uk-UA" dirty="0">
              <a:solidFill>
                <a:srgbClr val="FFC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7165" y="399673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📍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57164" y="217810"/>
            <a:ext cx="3296841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00" b="1" dirty="0" err="1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Про</a:t>
            </a:r>
            <a:r>
              <a:rPr lang="en-US" sz="36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3600" b="1" dirty="0" smtClean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організацію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924902" y="603238"/>
            <a:ext cx="5277743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r>
              <a:rPr lang="uk-UA" sz="2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Консультативно-дорадчий орган.</a:t>
            </a:r>
          </a:p>
          <a:p>
            <a:pPr marL="0" indent="0" algn="ctr">
              <a:lnSpc>
                <a:spcPct val="122000"/>
              </a:lnSpc>
              <a:buNone/>
            </a:pPr>
            <a:r>
              <a:rPr lang="en-US" sz="2400" dirty="0" err="1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Молодіжна</a:t>
            </a:r>
            <a:r>
              <a:rPr lang="en-US" sz="2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2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рада при Тур'є-Реметівській сільській раді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714518" y="1654293"/>
            <a:ext cx="234411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3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19</a:t>
            </a: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075581" y="2108021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Активних членів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157164" y="3152834"/>
            <a:ext cx="234411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2000"/>
              </a:lnSpc>
              <a:buNone/>
            </a:pPr>
            <a:r>
              <a:rPr lang="en-US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Команда молоді, що представляє інтереси громади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92683" y="1910237"/>
            <a:ext cx="2344192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3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26.06.2025</a:t>
            </a:r>
            <a:endParaRPr lang="en-US" sz="1300" dirty="0">
              <a:solidFill>
                <a:srgbClr val="FFC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54869" y="2267598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Дата створення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15428" y="2636934"/>
            <a:ext cx="234419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r>
              <a:rPr lang="en-US" sz="1000" dirty="0">
                <a:solidFill>
                  <a:srgbClr val="FFC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Офіційний старт роботи ради</a:t>
            </a:r>
            <a:endParaRPr lang="en-US" sz="1000" dirty="0">
              <a:solidFill>
                <a:srgbClr val="FFC00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685404" y="2712690"/>
            <a:ext cx="2344117" cy="187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2147515" y="3043312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804" y="3867498"/>
            <a:ext cx="2556569" cy="754261"/>
          </a:xfrm>
          <a:prstGeom prst="roundRect">
            <a:avLst>
              <a:gd name="adj" fmla="val 9092"/>
            </a:avLst>
          </a:prstGeom>
          <a:solidFill>
            <a:srgbClr val="0A081B">
              <a:alpha val="75000"/>
            </a:srgbClr>
          </a:solidFill>
          <a:ln w="14288">
            <a:solidFill>
              <a:srgbClr val="16FF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2941" y="3895948"/>
            <a:ext cx="57150" cy="754261"/>
          </a:xfrm>
          <a:prstGeom prst="roundRect">
            <a:avLst>
              <a:gd name="adj" fmla="val 335391"/>
            </a:avLst>
          </a:prstGeom>
          <a:solidFill>
            <a:srgbClr val="16FFBB"/>
          </a:solidFill>
          <a:ln/>
        </p:spPr>
      </p:sp>
      <p:sp>
        <p:nvSpPr>
          <p:cNvPr id="15" name="Text 13"/>
          <p:cNvSpPr/>
          <p:nvPr/>
        </p:nvSpPr>
        <p:spPr>
          <a:xfrm>
            <a:off x="975494" y="4034952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👤</a:t>
            </a: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en-US" sz="1400" b="1" dirty="0" err="1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Голова</a:t>
            </a:r>
            <a:r>
              <a:rPr lang="en-US" sz="14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sz="1400" b="1" dirty="0" smtClean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Молодіжної р</a:t>
            </a:r>
            <a:r>
              <a:rPr lang="en-US" sz="1400" b="1" dirty="0" err="1" smtClean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ади</a:t>
            </a:r>
            <a:endParaRPr lang="en-US" sz="1400" dirty="0">
              <a:solidFill>
                <a:srgbClr val="FFC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32147" y="4321299"/>
            <a:ext cx="1927473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Рябець Діана Василівна</a:t>
            </a:r>
            <a:endParaRPr lang="en-US" sz="1600" b="1" dirty="0"/>
          </a:p>
        </p:txBody>
      </p:sp>
      <p:sp>
        <p:nvSpPr>
          <p:cNvPr id="18" name="Shape 16"/>
          <p:cNvSpPr/>
          <p:nvPr/>
        </p:nvSpPr>
        <p:spPr>
          <a:xfrm>
            <a:off x="3003798" y="3895948"/>
            <a:ext cx="57150" cy="754261"/>
          </a:xfrm>
          <a:prstGeom prst="roundRect">
            <a:avLst>
              <a:gd name="adj" fmla="val 335391"/>
            </a:avLst>
          </a:prstGeom>
          <a:solidFill>
            <a:srgbClr val="16FFBB"/>
          </a:solidFill>
          <a:ln/>
        </p:spPr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487" y="2940198"/>
            <a:ext cx="3353488" cy="2544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98" y="1194273"/>
            <a:ext cx="5015352" cy="369807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Волна 19"/>
          <p:cNvSpPr/>
          <p:nvPr/>
        </p:nvSpPr>
        <p:spPr>
          <a:xfrm>
            <a:off x="417521" y="306848"/>
            <a:ext cx="8292503" cy="138983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 0"/>
          <p:cNvSpPr/>
          <p:nvPr/>
        </p:nvSpPr>
        <p:spPr>
          <a:xfrm>
            <a:off x="1363112" y="1602796"/>
            <a:ext cx="3296841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3600" b="1" dirty="0" smtClean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Напрями діяльності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924902" y="603238"/>
            <a:ext cx="5277743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endParaRPr lang="uk-UA" sz="2400" dirty="0" smtClean="0">
              <a:solidFill>
                <a:srgbClr val="E0E4E6"/>
              </a:solidFill>
              <a:latin typeface="Barlow" pitchFamily="34" charset="0"/>
              <a:ea typeface="Barlow" pitchFamily="34" charset="-122"/>
              <a:cs typeface="Barlow" pitchFamily="34" charset="-120"/>
            </a:endParaRPr>
          </a:p>
          <a:p>
            <a:pPr marL="0" indent="0" algn="ctr">
              <a:lnSpc>
                <a:spcPct val="122000"/>
              </a:lnSpc>
              <a:buNone/>
            </a:pP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714518" y="1654293"/>
            <a:ext cx="2344117" cy="421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endParaRPr lang="en-US" sz="3300" dirty="0">
              <a:solidFill>
                <a:srgbClr val="FFC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075581" y="2108021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844688" y="2195356"/>
            <a:ext cx="234411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Освітні заходи та тренінги</a:t>
            </a:r>
            <a:endParaRPr lang="uk-U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8886" y="3819621"/>
            <a:ext cx="2344192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83000"/>
              </a:lnSpc>
            </a:pP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Громадська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83000"/>
              </a:lnSpc>
            </a:pP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активність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54869" y="2267598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15428" y="2636934"/>
            <a:ext cx="234419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2000"/>
              </a:lnSpc>
              <a:buNone/>
            </a:pPr>
            <a:endParaRPr lang="en-US" sz="1000" dirty="0">
              <a:solidFill>
                <a:srgbClr val="FFC00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685404" y="2712690"/>
            <a:ext cx="2344117" cy="187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2147515" y="3043312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75494" y="4034952"/>
            <a:ext cx="14198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b="1" dirty="0" smtClean="0">
                <a:solidFill>
                  <a:srgbClr val="000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👤</a:t>
            </a:r>
            <a:endParaRPr lang="en-US" sz="1400" dirty="0">
              <a:solidFill>
                <a:srgbClr val="FFC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32147" y="4321299"/>
            <a:ext cx="1927473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endParaRPr lang="en-US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8512" y="2371991"/>
            <a:ext cx="26550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Волонтерська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діяльність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62758" y="4325439"/>
            <a:ext cx="1575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Молодіжна</a:t>
            </a:r>
          </a:p>
          <a:p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політика</a:t>
            </a:r>
            <a:endParaRPr lang="uk-U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4"/>
          <p:cNvSpPr/>
          <p:nvPr/>
        </p:nvSpPr>
        <p:spPr>
          <a:xfrm>
            <a:off x="1117075" y="3307515"/>
            <a:ext cx="234411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Екологічні ініціативи</a:t>
            </a:r>
            <a:endParaRPr lang="uk-U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4"/>
          <p:cNvSpPr/>
          <p:nvPr/>
        </p:nvSpPr>
        <p:spPr>
          <a:xfrm>
            <a:off x="4607003" y="2922067"/>
            <a:ext cx="234411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Патріотичне виховання</a:t>
            </a:r>
            <a:endParaRPr lang="uk-U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4"/>
          <p:cNvSpPr/>
          <p:nvPr/>
        </p:nvSpPr>
        <p:spPr>
          <a:xfrm>
            <a:off x="603898" y="4191152"/>
            <a:ext cx="2344117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2000"/>
              </a:lnSpc>
            </a:pPr>
            <a:r>
              <a:rPr lang="uk-UA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Культурно-масові заходи</a:t>
            </a:r>
            <a:endParaRPr lang="uk-U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Объект 5"/>
          <p:cNvPicPr>
            <a:picLocks noChangeAspect="1"/>
          </p:cNvPicPr>
          <p:nvPr/>
        </p:nvPicPr>
        <p:blipFill rotWithShape="1">
          <a:blip r:embed="rId3"/>
          <a:srcRect l="23293" t="2700" r="25940" b="2079"/>
          <a:stretch/>
        </p:blipFill>
        <p:spPr>
          <a:xfrm>
            <a:off x="7583897" y="3498301"/>
            <a:ext cx="1560103" cy="1645199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4805689" y="51983"/>
            <a:ext cx="3296841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uk-UA" sz="4400" b="1" dirty="0" smtClean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МІСІЯ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3209" y="603238"/>
            <a:ext cx="7681127" cy="777113"/>
          </a:xfrm>
          <a:prstGeom prst="rect">
            <a:avLst/>
          </a:prstGeom>
        </p:spPr>
        <p:txBody>
          <a:bodyPr wrap="square">
            <a:prstTxWarp prst="textCanDown">
              <a:avLst/>
            </a:prstTxWarp>
            <a:spAutoFit/>
          </a:bodyPr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Молодіжна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рада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об’єднує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активну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молодь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громади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спільної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самореалізації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участі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Тур’є-Реметівської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територіальної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громади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635014" y="2470374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Стрелка вправо 29"/>
          <p:cNvSpPr/>
          <p:nvPr/>
        </p:nvSpPr>
        <p:spPr>
          <a:xfrm>
            <a:off x="5433275" y="2323259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Стрелка вправо 30"/>
          <p:cNvSpPr/>
          <p:nvPr/>
        </p:nvSpPr>
        <p:spPr>
          <a:xfrm>
            <a:off x="930862" y="3393213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Стрелка вправо 31"/>
          <p:cNvSpPr/>
          <p:nvPr/>
        </p:nvSpPr>
        <p:spPr>
          <a:xfrm>
            <a:off x="4334314" y="3043086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Стрелка вправо 32"/>
          <p:cNvSpPr/>
          <p:nvPr/>
        </p:nvSpPr>
        <p:spPr>
          <a:xfrm>
            <a:off x="135027" y="4167313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Стрелка вправо 33"/>
          <p:cNvSpPr/>
          <p:nvPr/>
        </p:nvSpPr>
        <p:spPr>
          <a:xfrm>
            <a:off x="5188235" y="3836268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Стрелка вправо 34"/>
          <p:cNvSpPr/>
          <p:nvPr/>
        </p:nvSpPr>
        <p:spPr>
          <a:xfrm>
            <a:off x="3906096" y="4437066"/>
            <a:ext cx="456662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51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653" y="1905254"/>
            <a:ext cx="7718322" cy="2989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8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🏛 </a:t>
            </a:r>
            <a:r>
              <a:rPr lang="uk-UA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Тур’є-Реметівська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сільська 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рада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📂 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освіти, культури, молоді та спорту</a:t>
            </a:r>
            <a:endParaRPr lang="uk-U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🏫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Заклади освіти </a:t>
            </a: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культури громади</a:t>
            </a:r>
            <a:endParaRPr lang="uk-U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Молодіжні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 Закарпаття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🌍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Громадські організації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👥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Активна молодь громади</a:t>
            </a:r>
          </a:p>
        </p:txBody>
      </p:sp>
      <p:sp>
        <p:nvSpPr>
          <p:cNvPr id="17" name="Text 0"/>
          <p:cNvSpPr/>
          <p:nvPr/>
        </p:nvSpPr>
        <p:spPr>
          <a:xfrm>
            <a:off x="366426" y="784680"/>
            <a:ext cx="3630388" cy="872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uk-UA" sz="44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Співпраця</a:t>
            </a:r>
          </a:p>
        </p:txBody>
      </p:sp>
      <p:pic>
        <p:nvPicPr>
          <p:cNvPr id="18" name="Объект 5"/>
          <p:cNvPicPr>
            <a:picLocks noChangeAspect="1"/>
          </p:cNvPicPr>
          <p:nvPr/>
        </p:nvPicPr>
        <p:blipFill rotWithShape="1">
          <a:blip r:embed="rId2"/>
          <a:srcRect l="23293" t="2700" r="25940" b="2079"/>
          <a:stretch/>
        </p:blipFill>
        <p:spPr>
          <a:xfrm>
            <a:off x="7583897" y="3498301"/>
            <a:ext cx="1560103" cy="1645199"/>
          </a:xfrm>
          <a:prstGeom prst="rect">
            <a:avLst/>
          </a:prstGeom>
        </p:spPr>
      </p:pic>
      <p:pic>
        <p:nvPicPr>
          <p:cNvPr id="1038" name="Picture 14" descr="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3" y="3618612"/>
            <a:ext cx="314631" cy="31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68762" y="304382"/>
            <a:ext cx="4572000" cy="198092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4000"/>
              </a:lnSpc>
            </a:pPr>
            <a:r>
              <a:rPr lang="uk-UA" sz="28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Цільова аудиторія:</a:t>
            </a:r>
          </a:p>
          <a:p>
            <a:pPr lvl="0" algn="ctr">
              <a:lnSpc>
                <a:spcPct val="104000"/>
              </a:lnSpc>
            </a:pPr>
            <a:r>
              <a:rPr lang="uk-UA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</a:t>
            </a:r>
            <a:r>
              <a:rPr lang="uk-UA" b="1" dirty="0">
                <a:solidFill>
                  <a:prstClr val="white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учні та учениці, а також молодь віком 14-35 років, мешканці та мешканки громади,  представники та представниці  органів місцевого самоврядування.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3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2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7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5321" y="144854"/>
            <a:ext cx="4826198" cy="408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uk-UA" sz="4000" b="1" dirty="0" smtClean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Реалізовані події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6397636" y="370023"/>
            <a:ext cx="1634133" cy="204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Обмінні поїздки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033210" y="653132"/>
            <a:ext cx="3969693" cy="229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Ковель та Ужгород у межах міжнародного проєкту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16921" y="953557"/>
            <a:ext cx="1963713" cy="204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Туристичний маршрут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13932" y="1350474"/>
            <a:ext cx="3969693" cy="229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Розроблено маршрут Тур'ї Ремети–Лумшори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659585" y="2821260"/>
            <a:ext cx="3969693" cy="485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4058164" y="1859748"/>
            <a:ext cx="1634133" cy="204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Логотип ради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3645828" y="2287051"/>
            <a:ext cx="2458803" cy="573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Власна візуальна </a:t>
            </a:r>
            <a:r>
              <a:rPr lang="en-US" sz="1150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ідентичність</a:t>
            </a:r>
            <a:r>
              <a:rPr lang="en-US" sz="11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endParaRPr lang="uk-UA" sz="1150" dirty="0" smtClean="0">
              <a:solidFill>
                <a:srgbClr val="E0E4E6"/>
              </a:solidFill>
              <a:latin typeface="Barlow" pitchFamily="34" charset="0"/>
              <a:ea typeface="Barlow" pitchFamily="34" charset="-122"/>
              <a:cs typeface="Barlow" pitchFamily="34" charset="-120"/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50" dirty="0" err="1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розроблена</a:t>
            </a:r>
            <a:r>
              <a:rPr lang="en-US" sz="115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1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учасниками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8055" y="4169503"/>
            <a:ext cx="3776021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За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uk-UA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час </a:t>
            </a:r>
            <a:r>
              <a:rPr lang="en-US" sz="1400" dirty="0" err="1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існування</a:t>
            </a:r>
            <a:r>
              <a:rPr lang="en-US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Молодіжна </a:t>
            </a:r>
            <a:r>
              <a:rPr lang="en-US" sz="1400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рада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uk-UA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стала учасником</a:t>
            </a:r>
            <a:r>
              <a:rPr lang="en-US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uk-UA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50</a:t>
            </a:r>
            <a:r>
              <a:rPr lang="en-US" sz="1400" b="1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+</a:t>
            </a:r>
            <a:r>
              <a:rPr lang="en-US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активностей — від екологічних акцій </a:t>
            </a:r>
            <a:r>
              <a:rPr lang="en-US" sz="1400" dirty="0" err="1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до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uk-UA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Всеукраїнських</a:t>
            </a:r>
            <a:r>
              <a:rPr lang="en-US" sz="1400" dirty="0" smtClean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форумів.</a:t>
            </a:r>
            <a:endParaRPr lang="en-US" sz="1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65" y="858740"/>
            <a:ext cx="3516585" cy="2637439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00" y="3040915"/>
            <a:ext cx="3034650" cy="2275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80" y="2689819"/>
            <a:ext cx="2385351" cy="2453681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59" y="1657827"/>
            <a:ext cx="3407283" cy="2405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perspective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529" y="104030"/>
            <a:ext cx="5537150" cy="375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Екологія та благоустрій громади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621" y="3340303"/>
            <a:ext cx="1918660" cy="17736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51063" y="1097741"/>
            <a:ext cx="3066157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B0F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Чиста громада — сильна громада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3850064" y="1668229"/>
            <a:ext cx="5293936" cy="1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Молодіжна рада перетворює екологічні ініціативи на спільну дію, що об’єднує молодь, мешканців і партнерів навколо турботи про простір, у якому ми живемо. Такі акції формують не лише чистіші вулиці, а й культуру відповідальності, взаємоповаги та дбайливого ставлення до природи.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5180186" y="2894335"/>
            <a:ext cx="3361060" cy="809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472529" y="4109241"/>
            <a:ext cx="2909768" cy="607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endParaRPr lang="en-US" sz="105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37" y="3168640"/>
            <a:ext cx="2822640" cy="21169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17" y="3135251"/>
            <a:ext cx="3063246" cy="2297435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8500" flipH="1">
            <a:off x="-3843" y="3165713"/>
            <a:ext cx="2097825" cy="1767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6089">
            <a:off x="1317560" y="3434699"/>
            <a:ext cx="2059002" cy="1544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40" y="1494503"/>
            <a:ext cx="3163324" cy="255464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86995" y="941809"/>
            <a:ext cx="3077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FFC0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Всеукраїнська толока БУР</a:t>
            </a:r>
            <a:endParaRPr lang="uk-UA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6731">
            <a:off x="-149779" y="1454678"/>
            <a:ext cx="2919669" cy="15514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78658" y="25069"/>
            <a:ext cx="3807842" cy="314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Культура, освіта та діалог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24855" y="686985"/>
            <a:ext cx="9016180" cy="314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У центрі нашої роботи — живе спілкування, нові ідеї та простір для розвитку молоді й громади.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3825553" y="1902991"/>
            <a:ext cx="4921895" cy="471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25553" y="3616449"/>
            <a:ext cx="283294" cy="2832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825553" y="4210943"/>
            <a:ext cx="4921895" cy="471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endParaRPr lang="en-US" sz="85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773" y="3498575"/>
            <a:ext cx="2193234" cy="16449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38" y="1015957"/>
            <a:ext cx="1864987" cy="2234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9" y="2427120"/>
            <a:ext cx="1524838" cy="27189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245" y="2357911"/>
            <a:ext cx="2605087" cy="1953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970" y="2399885"/>
            <a:ext cx="2785888" cy="18595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20" y="978301"/>
            <a:ext cx="2848436" cy="2136327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" y="894868"/>
            <a:ext cx="2153328" cy="179891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26" y="3064767"/>
            <a:ext cx="2998521" cy="22488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788" y="1316415"/>
            <a:ext cx="2691203" cy="2018403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7660" y="3272648"/>
            <a:ext cx="1334043" cy="2371631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172" y="555111"/>
            <a:ext cx="3399150" cy="2230119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507</Words>
  <Application>Microsoft Office PowerPoint</Application>
  <PresentationFormat>Экран (16:9)</PresentationFormat>
  <Paragraphs>111</Paragraphs>
  <Slides>16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Barlow</vt:lpstr>
      <vt:lpstr>Spline Sans Bold</vt:lpstr>
      <vt:lpstr>Arial</vt:lpstr>
      <vt:lpstr>Arial Narrow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DELL</dc:creator>
  <cp:lastModifiedBy>DELL</cp:lastModifiedBy>
  <cp:revision>64</cp:revision>
  <dcterms:created xsi:type="dcterms:W3CDTF">2026-05-22T21:14:42Z</dcterms:created>
  <dcterms:modified xsi:type="dcterms:W3CDTF">2026-06-15T16:36:56Z</dcterms:modified>
</cp:coreProperties>
</file>